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7"/>
  </p:notesMasterIdLst>
  <p:sldIdLst>
    <p:sldId id="465" r:id="rId9"/>
    <p:sldId id="418" r:id="rId10"/>
    <p:sldId id="466" r:id="rId11"/>
    <p:sldId id="296" r:id="rId12"/>
    <p:sldId id="287" r:id="rId13"/>
    <p:sldId id="291" r:id="rId14"/>
    <p:sldId id="301" r:id="rId15"/>
    <p:sldId id="292" r:id="rId16"/>
    <p:sldId id="293" r:id="rId17"/>
    <p:sldId id="449" r:id="rId18"/>
    <p:sldId id="467" r:id="rId19"/>
    <p:sldId id="458" r:id="rId20"/>
    <p:sldId id="445" r:id="rId21"/>
    <p:sldId id="468" r:id="rId22"/>
    <p:sldId id="288" r:id="rId23"/>
    <p:sldId id="447" r:id="rId24"/>
    <p:sldId id="294" r:id="rId25"/>
    <p:sldId id="289" r:id="rId26"/>
    <p:sldId id="302" r:id="rId27"/>
    <p:sldId id="262" r:id="rId28"/>
    <p:sldId id="263" r:id="rId29"/>
    <p:sldId id="264" r:id="rId30"/>
    <p:sldId id="265" r:id="rId31"/>
    <p:sldId id="283" r:id="rId32"/>
    <p:sldId id="277" r:id="rId33"/>
    <p:sldId id="267" r:id="rId34"/>
    <p:sldId id="268" r:id="rId35"/>
    <p:sldId id="269" r:id="rId36"/>
    <p:sldId id="270" r:id="rId37"/>
    <p:sldId id="271" r:id="rId38"/>
    <p:sldId id="280" r:id="rId39"/>
    <p:sldId id="272" r:id="rId40"/>
    <p:sldId id="274" r:id="rId41"/>
    <p:sldId id="273" r:id="rId42"/>
    <p:sldId id="297" r:id="rId43"/>
    <p:sldId id="305" r:id="rId44"/>
    <p:sldId id="279" r:id="rId45"/>
    <p:sldId id="299" r:id="rId46"/>
    <p:sldId id="298" r:id="rId47"/>
    <p:sldId id="443" r:id="rId48"/>
    <p:sldId id="295" r:id="rId49"/>
    <p:sldId id="285" r:id="rId50"/>
    <p:sldId id="311" r:id="rId51"/>
    <p:sldId id="284" r:id="rId52"/>
    <p:sldId id="258" r:id="rId53"/>
    <p:sldId id="414" r:id="rId54"/>
    <p:sldId id="439" r:id="rId55"/>
    <p:sldId id="46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 id="296"/>
            <p14:sldId id="287"/>
            <p14:sldId id="291"/>
            <p14:sldId id="301"/>
            <p14:sldId id="292"/>
            <p14:sldId id="293"/>
            <p14:sldId id="449"/>
            <p14:sldId id="467"/>
            <p14:sldId id="458"/>
            <p14:sldId id="445"/>
            <p14:sldId id="468"/>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98"/>
            <p14:sldId id="443"/>
            <p14:sldId id="295"/>
            <p14:sldId id="285"/>
            <p14:sldId id="311"/>
            <p14:sldId id="284"/>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76" d="100"/>
          <a:sy n="76" d="100"/>
        </p:scale>
        <p:origin x="1085" y="91"/>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a:t>
            </a:fld>
            <a:endParaRPr lang="en-US"/>
          </a:p>
        </p:txBody>
      </p:sp>
    </p:spTree>
    <p:extLst>
      <p:ext uri="{BB962C8B-B14F-4D97-AF65-F5344CB8AC3E}">
        <p14:creationId xmlns:p14="http://schemas.microsoft.com/office/powerpoint/2010/main" val="749434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b="0" dirty="0">
                <a:solidFill>
                  <a:schemeClr val="tx1"/>
                </a:solidFill>
                <a:latin typeface="+mn-lt"/>
              </a:rPr>
              <a:t>Source: https://query.prod.cms.rt.microsoft.com/cms/api/am/binary/RE4q70G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role-based certifications have to do with the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with the product.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when you pause and think about it, this makes a lot more sense for your career and your employer.</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43532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in 2020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2F2F2F"/>
                </a:solidFill>
                <a:effectLst/>
                <a:latin typeface="Segoe UI" panose="020B0502040204020203" pitchFamily="34" charset="0"/>
              </a:rPr>
            </a:br>
            <a:r>
              <a:rPr lang="en-US" b="0" dirty="0">
                <a:solidFill>
                  <a:srgbClr val="2F2F2F"/>
                </a:solidFill>
                <a:effectLst/>
                <a:latin typeface="Segoe UI" panose="020B0502040204020203" pitchFamily="34" charset="0"/>
              </a:rPr>
              <a:t>If you need to, you can take the assessment multiple times before the certification expiration date. There’s a 24-hour waiting period after the first attempt, but there’s no waiting period for any subsequent attempts.</a:t>
            </a:r>
          </a:p>
          <a:p>
            <a:endParaRPr lang="en-US" sz="1200" b="0" dirty="0">
              <a:solidFill>
                <a:srgbClr val="2F2F2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900679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a:t>
            </a:r>
          </a:p>
          <a:p>
            <a:endParaRPr lang="en-US" dirty="0"/>
          </a:p>
          <a:p>
            <a:r>
              <a:rPr lang="en-US" dirty="0"/>
              <a:t>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I want to talk a bit about the experience of writing a cert exam, and what you can learn from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 that doesn’t actually make sense.</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Purple martins and bats actually do not do that much damage to mosquito populations, despite their reputation. And when they do eat mosquitos, they eat the adult flying stage.</a:t>
            </a:r>
          </a:p>
          <a:p>
            <a:r>
              <a:rPr lang="en-US" dirty="0"/>
              <a:t>Vermillion snapper is a saltwater fish</a:t>
            </a:r>
          </a:p>
          <a:p>
            <a:endParaRPr lang="en-US" dirty="0"/>
          </a:p>
          <a:p>
            <a:r>
              <a:rPr lang="en-US" dirty="0"/>
              <a:t>TODO For this question, what else could you have offered as a wrong answer? What details could you have introduced?</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Content is not specific to Microsoft technologies and exams, though that is where my experience lies as a consultant, as a certified pro, and as an exam item writer, and now an employee.</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127580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38921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72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8/5/2022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8/5/2022</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8/5/2022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8/5/2022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8/5/2022</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8/5/2022</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8/5/2022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8/5/2022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query.prod.cms.rt.microsoft.com/cms/api/am/binary/RE4FRd2" TargetMode="Externa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docs.microsoft.com/en-us/certifications/exams/az-900" TargetMode="External"/><Relationship Id="rId5" Type="http://schemas.openxmlformats.org/officeDocument/2006/relationships/hyperlink" Target="https://docs.microsoft.com/en-us/certifications/posts/new-role-based-certification-and-training-is-here" TargetMode="External"/><Relationship Id="rId4" Type="http://schemas.openxmlformats.org/officeDocument/2006/relationships/hyperlink" Target="https://docs.microsoft.com/en-us/certifications/brows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8.xml"/><Relationship Id="rId5" Type="http://schemas.openxmlformats.org/officeDocument/2006/relationships/image" Target="../media/image43.jpeg"/><Relationship Id="rId4" Type="http://schemas.openxmlformats.org/officeDocument/2006/relationships/hyperlink" Target="https://www.thewallsproject.org/programs/futures_fun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831850" y="1709740"/>
            <a:ext cx="10902949" cy="3438520"/>
          </a:xfrm>
        </p:spPr>
        <p:txBody>
          <a:bodyPr>
            <a:normAutofit/>
          </a:bodyPr>
          <a:lstStyle/>
          <a:p>
            <a:r>
              <a:rPr lang="en-GB" sz="6000" dirty="0"/>
              <a:t>Think Like a Certification Exam</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831851" y="5148260"/>
            <a:ext cx="10515600" cy="941392"/>
          </a:xfrm>
        </p:spPr>
        <p:txBody>
          <a:bodyPr>
            <a:normAutofit fontScale="92500" lnSpcReduction="20000"/>
          </a:bodyPr>
          <a:lstStyle/>
          <a:p>
            <a:r>
              <a:rPr lang="en-GB" dirty="0"/>
              <a:t>SQL Saturday Baton Rouge 2022</a:t>
            </a:r>
          </a:p>
          <a:p>
            <a:endParaRPr lang="en-GB" sz="1600" dirty="0"/>
          </a:p>
          <a:p>
            <a:r>
              <a:rPr lang="en-GB" sz="1600" dirty="0"/>
              <a:t>William Assaf, Microsoft</a:t>
            </a:r>
          </a:p>
        </p:txBody>
      </p:sp>
      <p:pic>
        <p:nvPicPr>
          <p:cNvPr id="1026" name="Picture 2">
            <a:extLst>
              <a:ext uri="{FF2B5EF4-FFF2-40B4-BE49-F238E27FC236}">
                <a16:creationId xmlns:a16="http://schemas.microsoft.com/office/drawing/2014/main" id="{E04798B1-9509-DD95-1BFB-7161E9FBB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628" y="451757"/>
            <a:ext cx="48768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762000"/>
          </a:xfrm>
        </p:spPr>
        <p:txBody>
          <a:bodyPr/>
          <a:lstStyle/>
          <a:p>
            <a:pPr algn="ctr"/>
            <a:r>
              <a:rPr lang="en-US" dirty="0"/>
              <a:t>https://docs.microsoft.com/certifications/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6" name="Picture 5">
            <a:extLst>
              <a:ext uri="{FF2B5EF4-FFF2-40B4-BE49-F238E27FC236}">
                <a16:creationId xmlns:a16="http://schemas.microsoft.com/office/drawing/2014/main" id="{F69C72FA-96FE-F473-A355-55CE5C426F5B}"/>
              </a:ext>
            </a:extLst>
          </p:cNvPr>
          <p:cNvPicPr>
            <a:picLocks noChangeAspect="1"/>
          </p:cNvPicPr>
          <p:nvPr/>
        </p:nvPicPr>
        <p:blipFill>
          <a:blip r:embed="rId3"/>
          <a:stretch>
            <a:fillRect/>
          </a:stretch>
        </p:blipFill>
        <p:spPr>
          <a:xfrm>
            <a:off x="0" y="978562"/>
            <a:ext cx="12192000" cy="4900875"/>
          </a:xfrm>
          <a:prstGeom prst="rect">
            <a:avLst/>
          </a:prstGeom>
        </p:spPr>
      </p:pic>
    </p:spTree>
    <p:extLst>
      <p:ext uri="{BB962C8B-B14F-4D97-AF65-F5344CB8AC3E}">
        <p14:creationId xmlns:p14="http://schemas.microsoft.com/office/powerpoint/2010/main" val="274658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Certification renewal</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14</a:t>
            </a:fld>
            <a:endParaRPr lang="en-US" dirty="0"/>
          </a:p>
        </p:txBody>
      </p:sp>
      <p:sp>
        <p:nvSpPr>
          <p:cNvPr id="6" name="Title 4"/>
          <p:cNvSpPr txBox="1">
            <a:spLocks/>
          </p:cNvSpPr>
          <p:nvPr/>
        </p:nvSpPr>
        <p:spPr>
          <a:xfrm>
            <a:off x="452312" y="1698970"/>
            <a:ext cx="6304088" cy="3720409"/>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Some certs renew annually, with nothing but a free online self-paced assessment.</a:t>
            </a:r>
          </a:p>
          <a:p>
            <a:endParaRPr lang="en-US" sz="3600" b="0" dirty="0">
              <a:solidFill>
                <a:schemeClr val="tx1"/>
              </a:solidFill>
              <a:latin typeface="+mn-lt"/>
            </a:endParaRPr>
          </a:p>
          <a:p>
            <a:r>
              <a:rPr lang="en-US" sz="3600" b="0" dirty="0">
                <a:solidFill>
                  <a:schemeClr val="tx1"/>
                </a:solidFill>
                <a:latin typeface="+mn-lt"/>
              </a:rPr>
              <a:t>You can take the assessment multiple times to renew.</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pic>
        <p:nvPicPr>
          <p:cNvPr id="3" name="Picture 2">
            <a:extLst>
              <a:ext uri="{FF2B5EF4-FFF2-40B4-BE49-F238E27FC236}">
                <a16:creationId xmlns:a16="http://schemas.microsoft.com/office/drawing/2014/main" id="{79EFC3AC-F452-8353-FD71-704CA61BBF2D}"/>
              </a:ext>
            </a:extLst>
          </p:cNvPr>
          <p:cNvPicPr>
            <a:picLocks noChangeAspect="1"/>
          </p:cNvPicPr>
          <p:nvPr/>
        </p:nvPicPr>
        <p:blipFill>
          <a:blip r:embed="rId3"/>
          <a:stretch>
            <a:fillRect/>
          </a:stretch>
        </p:blipFill>
        <p:spPr>
          <a:xfrm>
            <a:off x="6869124" y="0"/>
            <a:ext cx="5322876" cy="6858000"/>
          </a:xfrm>
          <a:prstGeom prst="rect">
            <a:avLst/>
          </a:prstGeom>
        </p:spPr>
      </p:pic>
    </p:spTree>
    <p:extLst>
      <p:ext uri="{BB962C8B-B14F-4D97-AF65-F5344CB8AC3E}">
        <p14:creationId xmlns:p14="http://schemas.microsoft.com/office/powerpoint/2010/main" val="24156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000" dirty="0"/>
              <a:t>Review the domain of the exam. </a:t>
            </a:r>
          </a:p>
          <a:p>
            <a:pPr lvl="1"/>
            <a:r>
              <a:rPr lang="en-US" sz="4000" dirty="0"/>
              <a:t>Each exam comes with a study guide of the skills covered.</a:t>
            </a:r>
          </a:p>
          <a:p>
            <a:pPr lvl="1"/>
            <a:r>
              <a:rPr lang="en-US" sz="4000" dirty="0"/>
              <a:t>Unfamiliar features? Questions? Go study.</a:t>
            </a:r>
          </a:p>
          <a:p>
            <a:pPr lvl="1"/>
            <a:r>
              <a:rPr lang="en-US" sz="4000" dirty="0"/>
              <a:t>Something you’ve never done before? Try!</a:t>
            </a:r>
          </a:p>
          <a:p>
            <a:pPr lvl="1"/>
            <a:endParaRPr lang="en-US" sz="4000" dirty="0"/>
          </a:p>
          <a:p>
            <a:r>
              <a:rPr lang="en-US" sz="4000" dirty="0"/>
              <a:t>Microsoft’s training content on Azure topics is good, with </a:t>
            </a:r>
            <a:r>
              <a:rPr lang="en-US" sz="4000" b="1" dirty="0"/>
              <a:t>in-browser free sandboxes.</a:t>
            </a:r>
          </a:p>
          <a:p>
            <a:pPr lvl="1"/>
            <a:r>
              <a:rPr lang="en-US" sz="3600" b="1" dirty="0"/>
              <a:t>Actual</a:t>
            </a:r>
            <a:r>
              <a:rPr lang="en-US" sz="3600" dirty="0"/>
              <a:t> Azure resources, for free!</a:t>
            </a:r>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537438" y="762000"/>
            <a:ext cx="6146561" cy="6127532"/>
          </a:xfrm>
          <a:prstGeom prst="rect">
            <a:avLst/>
          </a:prstGeom>
        </p:spPr>
      </p:pic>
      <p:pic>
        <p:nvPicPr>
          <p:cNvPr id="8" name="Picture 7">
            <a:extLst>
              <a:ext uri="{FF2B5EF4-FFF2-40B4-BE49-F238E27FC236}">
                <a16:creationId xmlns:a16="http://schemas.microsoft.com/office/drawing/2014/main" id="{9D535F82-7501-9599-3332-6FBB508B9DFC}"/>
              </a:ext>
            </a:extLst>
          </p:cNvPr>
          <p:cNvPicPr>
            <a:picLocks noChangeAspect="1"/>
          </p:cNvPicPr>
          <p:nvPr/>
        </p:nvPicPr>
        <p:blipFill>
          <a:blip r:embed="rId4"/>
          <a:stretch>
            <a:fillRect/>
          </a:stretch>
        </p:blipFill>
        <p:spPr>
          <a:xfrm>
            <a:off x="0" y="2848384"/>
            <a:ext cx="5334744" cy="1771897"/>
          </a:xfrm>
          <a:prstGeom prst="rect">
            <a:avLst/>
          </a:prstGeom>
        </p:spPr>
      </p:pic>
      <p:sp>
        <p:nvSpPr>
          <p:cNvPr id="10" name="TextBox 9">
            <a:extLst>
              <a:ext uri="{FF2B5EF4-FFF2-40B4-BE49-F238E27FC236}">
                <a16:creationId xmlns:a16="http://schemas.microsoft.com/office/drawing/2014/main" id="{CB8F2EEA-0291-713F-1CAD-FA7094650432}"/>
              </a:ext>
            </a:extLst>
          </p:cNvPr>
          <p:cNvSpPr txBox="1"/>
          <p:nvPr/>
        </p:nvSpPr>
        <p:spPr>
          <a:xfrm>
            <a:off x="0" y="6278865"/>
            <a:ext cx="6096000" cy="369332"/>
          </a:xfrm>
          <a:prstGeom prst="rect">
            <a:avLst/>
          </a:prstGeom>
          <a:noFill/>
        </p:spPr>
        <p:txBody>
          <a:bodyPr wrap="square">
            <a:spAutoFit/>
          </a:bodyPr>
          <a:lstStyle/>
          <a:p>
            <a:r>
              <a:rPr lang="en-US" dirty="0"/>
              <a:t>https://docs.microsoft.com/certifications/exams/az-900</a:t>
            </a:r>
          </a:p>
        </p:txBody>
      </p:sp>
    </p:spTree>
    <p:extLst>
      <p:ext uri="{BB962C8B-B14F-4D97-AF65-F5344CB8AC3E}">
        <p14:creationId xmlns:p14="http://schemas.microsoft.com/office/powerpoint/2010/main" val="25291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lnSpcReduction="10000"/>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Try to build one, it’s educational.</a:t>
            </a:r>
          </a:p>
          <a:p>
            <a:pPr lvl="1"/>
            <a:r>
              <a:rPr lang="en-US" sz="4000" dirty="0"/>
              <a:t>Invest time in your career.</a:t>
            </a:r>
          </a:p>
          <a:p>
            <a:pPr lvl="1"/>
            <a:r>
              <a:rPr lang="en-US" sz="4000" dirty="0"/>
              <a:t>Have a lab environment installed on your work/home PCs, or use Azure. (Free credits for students, new accounts, from work, etc.)</a:t>
            </a:r>
          </a:p>
          <a:p>
            <a:pPr lvl="2"/>
            <a:r>
              <a:rPr lang="en-US" sz="3600" dirty="0"/>
              <a:t>Use Learn sandboxes or other free labs.</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Writing a Certification Exam</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Constraints on Writers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p>
          <a:p>
            <a:pPr marL="1028700" lvl="1" indent="-571500">
              <a:buFont typeface="Arial" panose="020B0604020202020204" pitchFamily="34" charset="0"/>
              <a:buChar char="•"/>
            </a:pPr>
            <a:r>
              <a:rPr lang="en-US" sz="3600"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exam writers can't make stuff up.</a:t>
            </a:r>
            <a:r>
              <a:rPr lang="en-US" b="0" dirty="0">
                <a:solidFill>
                  <a:schemeClr val="tx1"/>
                </a:solidFill>
                <a:latin typeface="+mn-lt"/>
              </a:rPr>
              <a:t> </a:t>
            </a:r>
          </a:p>
          <a:p>
            <a:pPr marL="1028700" lvl="1" indent="-571500">
              <a:buFont typeface="Arial" panose="020B0604020202020204" pitchFamily="34" charset="0"/>
              <a:buChar char="•"/>
            </a:pPr>
            <a:r>
              <a:rPr lang="en-US" sz="3600" b="0" dirty="0">
                <a:solidFill>
                  <a:schemeClr val="tx1"/>
                </a:solidFill>
                <a:latin typeface="+mn-lt"/>
              </a:rPr>
              <a:t>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a:t>
            </a:r>
          </a:p>
        </p:txBody>
      </p:sp>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020583"/>
            <a:ext cx="10972800" cy="5363898"/>
          </a:xfrm>
        </p:spPr>
        <p:txBody>
          <a:bodyPr>
            <a:normAutofit fontScale="92500"/>
          </a:bodyPr>
          <a:lstStyle/>
          <a:p>
            <a:pPr>
              <a:lnSpc>
                <a:spcPct val="120000"/>
              </a:lnSpc>
              <a:spcBef>
                <a:spcPts val="0"/>
              </a:spcBef>
            </a:pPr>
            <a:r>
              <a:rPr lang="en-US" sz="3200" dirty="0"/>
              <a:t>You are the biologist at a natural freshwater wetland preserve.</a:t>
            </a:r>
          </a:p>
          <a:p>
            <a:pPr>
              <a:lnSpc>
                <a:spcPct val="120000"/>
              </a:lnSpc>
              <a:spcBef>
                <a:spcPts val="0"/>
              </a:spcBef>
            </a:pPr>
            <a:r>
              <a:rPr lang="en-US" sz="3200" dirty="0"/>
              <a:t>You have been instructed to reduce the local mosquito population. You must choose an animal that predates on mosquitos in the larval stage.</a:t>
            </a:r>
          </a:p>
          <a:p>
            <a:pPr>
              <a:lnSpc>
                <a:spcPct val="120000"/>
              </a:lnSpc>
              <a:spcBef>
                <a:spcPts val="0"/>
              </a:spcBef>
            </a:pPr>
            <a:r>
              <a:rPr lang="en-US" sz="3200" dirty="0"/>
              <a:t>You need to choose a natural mosquito predator.</a:t>
            </a:r>
          </a:p>
          <a:p>
            <a:pPr>
              <a:lnSpc>
                <a:spcPct val="120000"/>
              </a:lnSpc>
              <a:spcBef>
                <a:spcPts val="0"/>
              </a:spcBef>
            </a:pPr>
            <a:r>
              <a:rPr lang="en-US" sz="3200" dirty="0"/>
              <a:t>Which animal should you choose?</a:t>
            </a:r>
          </a:p>
          <a:p>
            <a:pPr>
              <a:lnSpc>
                <a:spcPct val="120000"/>
              </a:lnSpc>
              <a:spcBef>
                <a:spcPts val="0"/>
              </a:spcBef>
            </a:pPr>
            <a:r>
              <a:rPr lang="en-US" dirty="0"/>
              <a:t>A. 	Vermilion snapper (</a:t>
            </a:r>
            <a:r>
              <a:rPr lang="en-US" i="1" dirty="0" err="1"/>
              <a:t>rhomboplites</a:t>
            </a:r>
            <a:r>
              <a:rPr lang="en-US" i="1" dirty="0"/>
              <a:t> </a:t>
            </a:r>
            <a:r>
              <a:rPr lang="en-US" i="1" dirty="0" err="1"/>
              <a:t>aurorubens</a:t>
            </a:r>
            <a:r>
              <a:rPr lang="en-US" i="1" dirty="0"/>
              <a:t>)</a:t>
            </a:r>
            <a:endParaRPr lang="en-US" dirty="0"/>
          </a:p>
          <a:p>
            <a:pPr>
              <a:lnSpc>
                <a:spcPct val="120000"/>
              </a:lnSpc>
              <a:spcBef>
                <a:spcPts val="0"/>
              </a:spcBef>
            </a:pPr>
            <a:r>
              <a:rPr lang="en-US" dirty="0"/>
              <a:t>B. 	Purple martin (</a:t>
            </a:r>
            <a:r>
              <a:rPr lang="en-US" i="1" dirty="0" err="1"/>
              <a:t>progne</a:t>
            </a:r>
            <a:r>
              <a:rPr lang="en-US" i="1" dirty="0"/>
              <a:t> </a:t>
            </a:r>
            <a:r>
              <a:rPr lang="en-US" i="1" dirty="0" err="1"/>
              <a:t>subis</a:t>
            </a:r>
            <a:r>
              <a:rPr lang="en-US" i="1" dirty="0"/>
              <a:t>)</a:t>
            </a:r>
            <a:endParaRPr lang="en-US" dirty="0"/>
          </a:p>
          <a:p>
            <a:pPr>
              <a:lnSpc>
                <a:spcPct val="120000"/>
              </a:lnSpc>
              <a:spcBef>
                <a:spcPts val="0"/>
              </a:spcBef>
            </a:pPr>
            <a:r>
              <a:rPr lang="en-US" dirty="0"/>
              <a:t>C. 	Brown Bats (</a:t>
            </a:r>
            <a:r>
              <a:rPr lang="en-US" i="1" dirty="0" err="1"/>
              <a:t>ptesicus</a:t>
            </a:r>
            <a:r>
              <a:rPr lang="en-US" i="1" dirty="0"/>
              <a:t> </a:t>
            </a:r>
            <a:r>
              <a:rPr lang="en-US" i="1" dirty="0" err="1"/>
              <a:t>fuscus</a:t>
            </a:r>
            <a:r>
              <a:rPr lang="en-US" dirty="0"/>
              <a:t>)</a:t>
            </a:r>
          </a:p>
          <a:p>
            <a:pPr>
              <a:lnSpc>
                <a:spcPct val="120000"/>
              </a:lnSpc>
              <a:spcBef>
                <a:spcPts val="0"/>
              </a:spcBef>
            </a:pPr>
            <a:r>
              <a:rPr lang="en-US" dirty="0"/>
              <a:t>D. 	Mosquitofish (</a:t>
            </a:r>
            <a:r>
              <a:rPr lang="en-US" i="1" dirty="0"/>
              <a:t>gambusia </a:t>
            </a:r>
            <a:r>
              <a:rPr lang="en-US" i="1" dirty="0" err="1"/>
              <a:t>affinis</a:t>
            </a:r>
            <a:r>
              <a:rPr lang="en-US" dirty="0"/>
              <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447369" y="5090461"/>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2914022" y="3173366"/>
            <a:ext cx="30801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515617" y="583741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F37C88-D6E3-CC6D-87A4-8F2E8137BD45}"/>
              </a:ext>
              <a:ext uri="{C183D7F6-B498-43B3-948B-1728B52AA6E4}">
                <adec:decorative xmlns:adec="http://schemas.microsoft.com/office/drawing/2017/decorative" val="1"/>
              </a:ext>
            </a:extLst>
          </p:cNvPr>
          <p:cNvCxnSpPr>
            <a:cxnSpLocks/>
          </p:cNvCxnSpPr>
          <p:nvPr/>
        </p:nvCxnSpPr>
        <p:spPr>
          <a:xfrm flipH="1">
            <a:off x="1447369" y="5564408"/>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1E424FD-50F8-E2EB-A4E4-41FA91BCAD4F}"/>
              </a:ext>
              <a:ext uri="{C183D7F6-B498-43B3-948B-1728B52AA6E4}">
                <adec:decorative xmlns:adec="http://schemas.microsoft.com/office/drawing/2017/decorative" val="1"/>
              </a:ext>
            </a:extLst>
          </p:cNvPr>
          <p:cNvCxnSpPr>
            <a:cxnSpLocks/>
          </p:cNvCxnSpPr>
          <p:nvPr/>
        </p:nvCxnSpPr>
        <p:spPr>
          <a:xfrm flipH="1">
            <a:off x="6515616" y="1531629"/>
            <a:ext cx="200538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5C1B4BD-7E00-9929-4994-4D3893C74649}"/>
              </a:ext>
              <a:ext uri="{C183D7F6-B498-43B3-948B-1728B52AA6E4}">
                <adec:decorative xmlns:adec="http://schemas.microsoft.com/office/drawing/2017/decorative" val="1"/>
              </a:ext>
            </a:extLst>
          </p:cNvPr>
          <p:cNvCxnSpPr>
            <a:cxnSpLocks/>
          </p:cNvCxnSpPr>
          <p:nvPr/>
        </p:nvCxnSpPr>
        <p:spPr>
          <a:xfrm flipH="1">
            <a:off x="1524209" y="4628193"/>
            <a:ext cx="685611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ction Button: Help 25">
            <a:hlinkClick r:id="" action="ppaction://noaction" highlightClick="1"/>
            <a:extLst>
              <a:ext uri="{FF2B5EF4-FFF2-40B4-BE49-F238E27FC236}">
                <a16:creationId xmlns:a16="http://schemas.microsoft.com/office/drawing/2014/main" id="{F8DDA103-188B-CF76-17DC-910723261015}"/>
              </a:ext>
            </a:extLst>
          </p:cNvPr>
          <p:cNvSpPr/>
          <p:nvPr/>
        </p:nvSpPr>
        <p:spPr>
          <a:xfrm>
            <a:off x="6375409" y="5371665"/>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ction Button: Help 27">
            <a:hlinkClick r:id="" action="ppaction://noaction" highlightClick="1"/>
            <a:extLst>
              <a:ext uri="{FF2B5EF4-FFF2-40B4-BE49-F238E27FC236}">
                <a16:creationId xmlns:a16="http://schemas.microsoft.com/office/drawing/2014/main" id="{389CBC24-99BC-3ECF-D42E-97187FF2648D}"/>
              </a:ext>
            </a:extLst>
          </p:cNvPr>
          <p:cNvSpPr/>
          <p:nvPr/>
        </p:nvSpPr>
        <p:spPr>
          <a:xfrm>
            <a:off x="6375409" y="4871931"/>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a:xfrm>
            <a:off x="609599" y="990603"/>
            <a:ext cx="11332029" cy="5867397"/>
          </a:xfrm>
        </p:spPr>
        <p:txBody>
          <a:bodyPr>
            <a:normAutofit/>
          </a:bodyPr>
          <a:lstStyle/>
          <a:p>
            <a:r>
              <a:rPr lang="en-US" sz="3200" dirty="0"/>
              <a:t>Certified employees are </a:t>
            </a:r>
            <a:r>
              <a:rPr lang="en-US" sz="3200" b="1" dirty="0"/>
              <a:t>17% more productive</a:t>
            </a:r>
            <a:r>
              <a:rPr lang="en-US" sz="3200" dirty="0"/>
              <a:t>.</a:t>
            </a:r>
          </a:p>
          <a:p>
            <a:r>
              <a:rPr lang="en-US" sz="3200" dirty="0"/>
              <a:t>Certified </a:t>
            </a:r>
            <a:r>
              <a:rPr lang="en-US" sz="3200" b="1" dirty="0"/>
              <a:t>reduce unplanned downtime </a:t>
            </a:r>
            <a:r>
              <a:rPr lang="en-US" sz="3200" dirty="0"/>
              <a:t>by 56%.</a:t>
            </a:r>
          </a:p>
          <a:p>
            <a:r>
              <a:rPr lang="en-US" sz="3200" dirty="0"/>
              <a:t>Certified employees are generally more satisfied with their jobs and </a:t>
            </a:r>
            <a:r>
              <a:rPr lang="en-US" sz="3200" b="1" dirty="0"/>
              <a:t>enjoy tenures that are 15% longer </a:t>
            </a:r>
            <a:r>
              <a:rPr lang="en-US" sz="3200" dirty="0"/>
              <a:t>than uncertified.</a:t>
            </a:r>
          </a:p>
          <a:p>
            <a:r>
              <a:rPr lang="en-US" sz="3200" dirty="0"/>
              <a:t>60% of employers use certs to </a:t>
            </a:r>
            <a:r>
              <a:rPr lang="en-US" sz="3200" b="1" dirty="0"/>
              <a:t>confirm</a:t>
            </a:r>
            <a:r>
              <a:rPr lang="en-US" sz="3200" dirty="0"/>
              <a:t> expertise.</a:t>
            </a:r>
          </a:p>
          <a:p>
            <a:r>
              <a:rPr lang="en-US" sz="3200" dirty="0"/>
              <a:t>Certified IT Pros get </a:t>
            </a:r>
            <a:r>
              <a:rPr lang="en-US" sz="3200" b="1" dirty="0"/>
              <a:t>promoted 50% faster </a:t>
            </a:r>
            <a:r>
              <a:rPr lang="en-US" sz="3200" dirty="0"/>
              <a:t>than non-certified.</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r>
              <a:rPr lang="en-US" sz="1000" dirty="0"/>
              <a:t>MICROSOFT CERTIFICATIONS DATA SHEET Ten reasons to earn a Microsoft Certification </a:t>
            </a:r>
            <a:r>
              <a:rPr lang="en-US" sz="1000" dirty="0">
                <a:hlinkClick r:id="rId5"/>
              </a:rPr>
              <a:t>https://query.prod.cms.rt.microsoft.com/cms/api/am/binary/RE4FRd2</a:t>
            </a:r>
            <a:endParaRPr lang="en-US" sz="1000" dirty="0"/>
          </a:p>
          <a:p>
            <a:pPr marL="0" indent="0">
              <a:buNone/>
            </a:pP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7</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45</a:t>
            </a:fld>
            <a:endParaRPr lang="en-US" dirty="0"/>
          </a:p>
        </p:txBody>
      </p:sp>
      <p:sp>
        <p:nvSpPr>
          <p:cNvPr id="6" name="Title 4"/>
          <p:cNvSpPr txBox="1">
            <a:spLocks/>
          </p:cNvSpPr>
          <p:nvPr/>
        </p:nvSpPr>
        <p:spPr>
          <a:xfrm>
            <a:off x="446410" y="1116702"/>
            <a:ext cx="11604075"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8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8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endParaRPr lang="en-US" sz="2800" b="0" dirty="0">
              <a:solidFill>
                <a:schemeClr val="tx1"/>
              </a:solidFill>
              <a:latin typeface="+mn-lt"/>
              <a:hlinkClick r:id="rId3"/>
            </a:endParaRPr>
          </a:p>
          <a:p>
            <a:pPr marL="285750" indent="-285750">
              <a:buFont typeface="Arial" panose="020B0604020202020204" pitchFamily="34" charset="0"/>
              <a:buChar char="•"/>
            </a:pPr>
            <a:r>
              <a:rPr lang="en-US" sz="2800" b="0" dirty="0">
                <a:hlinkClick r:id="rId4"/>
              </a:rPr>
              <a:t>https://docs.microsoft.com/certifications/</a:t>
            </a:r>
          </a:p>
          <a:p>
            <a:pPr marL="285750" indent="-285750">
              <a:buFont typeface="Arial" panose="020B0604020202020204" pitchFamily="34" charset="0"/>
              <a:buChar char="•"/>
            </a:pPr>
            <a:r>
              <a:rPr lang="en-US" sz="2800" b="0" dirty="0">
                <a:hlinkClick r:id="rId5"/>
              </a:rPr>
              <a:t>https://docs.microsoft.com/certifications/posts/new-role-based-certification-and-training-is-here</a:t>
            </a:r>
            <a:endParaRPr lang="en-US" sz="2800" b="0" dirty="0"/>
          </a:p>
          <a:p>
            <a:pPr marL="285750" indent="-285750">
              <a:buFont typeface="Arial" panose="020B0604020202020204" pitchFamily="34" charset="0"/>
              <a:buChar char="•"/>
            </a:pPr>
            <a:r>
              <a:rPr lang="en-US" sz="2800" b="0" dirty="0">
                <a:hlinkClick r:id="rId6"/>
              </a:rPr>
              <a:t>https://docs.microsoft.com/certifications/posts/skill-up-and-stand-out-with-new-role-based-training-and-certification</a:t>
            </a:r>
          </a:p>
          <a:p>
            <a:pPr marL="285750" indent="-285750">
              <a:buFont typeface="Arial" panose="020B0604020202020204" pitchFamily="34" charset="0"/>
              <a:buChar char="•"/>
            </a:pPr>
            <a:r>
              <a:rPr lang="en-US" sz="2800" b="0" dirty="0">
                <a:hlinkClick r:id="rId6"/>
              </a:rPr>
              <a:t>https://docs.microsoft.com/certifications/exams/az-900</a:t>
            </a:r>
            <a:endParaRPr lang="en-US" sz="2800" b="0" dirty="0"/>
          </a:p>
          <a:p>
            <a:pPr marL="285750" indent="-285750">
              <a:buFont typeface="Arial" panose="020B0604020202020204" pitchFamily="34" charset="0"/>
              <a:buChar char="•"/>
            </a:pPr>
            <a:endParaRPr lang="en-US" sz="2800" b="0" dirty="0"/>
          </a:p>
          <a:p>
            <a:pPr marL="285750" indent="-285750">
              <a:buFont typeface="Arial" panose="020B0604020202020204" pitchFamily="34" charset="0"/>
              <a:buChar char="•"/>
            </a:pPr>
            <a:endParaRPr lang="en-US" sz="2800" dirty="0">
              <a:hlinkClick r:id="rId7"/>
            </a:endParaRPr>
          </a:p>
          <a:p>
            <a:pPr marL="285750" indent="-285750">
              <a:buFont typeface="Arial" panose="020B0604020202020204" pitchFamily="34" charset="0"/>
              <a:buChar char="•"/>
            </a:pPr>
            <a:r>
              <a:rPr lang="en-US" sz="2800" dirty="0">
                <a:hlinkClick r:id="rId7"/>
              </a:rPr>
              <a:t>Microsoft Learn Blog: </a:t>
            </a:r>
            <a:r>
              <a:rPr lang="en-US" sz="2800" dirty="0"/>
              <a:t>https://techcommunity.microsoft.com/t5/microsoft-learn-blog/bg-p/MicrosoftLearnBlog</a:t>
            </a: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924973"/>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2022 coming soon</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3073" y="3193264"/>
            <a:ext cx="4698927" cy="2990073"/>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Senior Content Dev, Microsoft Database Docs, Azure SQL DB lead</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 Cert exam SME </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 MVP, Data Platform </a:t>
            </a:r>
          </a:p>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and 2022. </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600" dirty="0"/>
              <a:t>When deciding on exam content, SMEs are asked:</a:t>
            </a:r>
            <a:br>
              <a:rPr lang="en-US" sz="3600" dirty="0"/>
            </a:br>
            <a:r>
              <a:rPr lang="en-US" sz="3600" dirty="0"/>
              <a:t>“Is this a skillset that you do regularly?” </a:t>
            </a:r>
            <a:br>
              <a:rPr lang="en-US" sz="3600" dirty="0"/>
            </a:br>
            <a:r>
              <a:rPr lang="en-US" sz="3600" dirty="0"/>
              <a:t>or</a:t>
            </a:r>
            <a:br>
              <a:rPr lang="en-US" sz="3600" dirty="0"/>
            </a:br>
            <a:r>
              <a:rPr lang="en-US" sz="3600" dirty="0"/>
              <a:t>“Is this a skillset you would ask for when hiring?”</a:t>
            </a:r>
            <a:br>
              <a:rPr lang="en-US" sz="3600" dirty="0"/>
            </a:br>
            <a:endParaRPr lang="en-US" sz="3600" dirty="0"/>
          </a:p>
          <a:p>
            <a:r>
              <a:rPr lang="en-US" sz="3600" dirty="0"/>
              <a:t>If a group of worldwide SMEs does not think a feature is important, it’s doesn’t go on the exam.</a:t>
            </a:r>
            <a:br>
              <a:rPr lang="en-US" sz="3600" dirty="0"/>
            </a:br>
            <a:endParaRPr lang="en-US" sz="3600" dirty="0"/>
          </a:p>
          <a:p>
            <a:r>
              <a:rPr lang="en-US" sz="36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4000" dirty="0"/>
              <a:t>900-level exams are for students and newcomers. </a:t>
            </a:r>
          </a:p>
          <a:p>
            <a:pPr>
              <a:lnSpc>
                <a:spcPct val="100000"/>
              </a:lnSpc>
            </a:pPr>
            <a:r>
              <a:rPr lang="en-US" sz="4000" dirty="0"/>
              <a:t>More senior exams are for 1-2+yrs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Employers should pay exam fees. Even if failed.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4524</TotalTime>
  <Words>5638</Words>
  <Application>Microsoft Office PowerPoint</Application>
  <PresentationFormat>Widescreen</PresentationFormat>
  <Paragraphs>550</Paragraphs>
  <Slides>48</Slides>
  <Notes>31</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48</vt:i4>
      </vt:variant>
    </vt:vector>
  </HeadingPairs>
  <TitlesOfParts>
    <vt:vector size="70"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Think Like a Certification Exam</vt:lpstr>
      <vt:lpstr>Pop Quiz</vt:lpstr>
      <vt:lpstr>Agenda</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https://docs.microsoft.com/certifications/</vt:lpstr>
      <vt:lpstr>But Right Now? How?</vt:lpstr>
      <vt:lpstr>Beta Exams</vt:lpstr>
      <vt:lpstr>Certification renewal</vt:lpstr>
      <vt:lpstr>How To Prepare for Cert Exams</vt:lpstr>
      <vt:lpstr>How To Prepare for Cert Exams</vt:lpstr>
      <vt:lpstr>How To Prepare for Cert Exams</vt:lpstr>
      <vt:lpstr>How To Prepare for Cert Exams</vt:lpstr>
      <vt:lpstr>Writing a Certification Exam</vt:lpstr>
      <vt:lpstr>Constraints on Writers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Assaf</cp:lastModifiedBy>
  <cp:revision>227</cp:revision>
  <dcterms:created xsi:type="dcterms:W3CDTF">2015-09-09T01:48:28Z</dcterms:created>
  <dcterms:modified xsi:type="dcterms:W3CDTF">2022-08-05T13:59:55Z</dcterms:modified>
</cp:coreProperties>
</file>